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1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3" r:id="rId12"/>
    <p:sldId id="271" r:id="rId13"/>
    <p:sldId id="272" r:id="rId14"/>
    <p:sldId id="274" r:id="rId15"/>
    <p:sldId id="260" r:id="rId16"/>
  </p:sldIdLst>
  <p:sldSz cx="9144000" cy="6858000" type="screen4x3"/>
  <p:notesSz cx="6858000" cy="9144000"/>
  <p:defaultTextStyle>
    <a:defPPr>
      <a:defRPr lang="en-CA"/>
    </a:defPPr>
    <a:lvl1pPr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FF66"/>
    <a:srgbClr val="FFFFFF"/>
    <a:srgbClr val="003062"/>
    <a:srgbClr val="0A2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2" autoAdjust="0"/>
    <p:restoredTop sz="96270" autoAdjust="0"/>
  </p:normalViewPr>
  <p:slideViewPr>
    <p:cSldViewPr>
      <p:cViewPr>
        <p:scale>
          <a:sx n="60" d="100"/>
          <a:sy n="60" d="100"/>
        </p:scale>
        <p:origin x="-154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11F4-714C-45C2-A705-0F6C4798A167}" type="datetimeFigureOut">
              <a:rPr lang="en-CA" smtClean="0"/>
              <a:t>2017-10-19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16C3-98F2-460B-BFA7-A6BEB9597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49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16C3-98F2-460B-BFA7-A6BEB9597B8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80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16C3-98F2-460B-BFA7-A6BEB9597B8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99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16C3-98F2-460B-BFA7-A6BEB9597B8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5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dirty="0" smtClean="0">
                <a:solidFill>
                  <a:prstClr val="black"/>
                </a:solidFill>
                <a:latin typeface="+mn-lt"/>
                <a:cs typeface="+mn-cs"/>
              </a:rPr>
              <a:t>for Technical Assessment Requirements in Support of an Application for Groundwater Use in British Columbia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16C3-98F2-460B-BFA7-A6BEB9597B8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62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The Provincial EFN policy provides a framework to assess the relative risk level associated with different</a:t>
            </a:r>
            <a:r>
              <a:rPr lang="en-CA" baseline="0" dirty="0" smtClean="0"/>
              <a:t> water applications – does not provide a discharge volume that is an environmental flow need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Considers four different pieces of information 1) Presence of fish 2) Stream size 3) Average natural monthly discharge 4) Cumulative licensed demand by month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Places applications into 1 of four potential categories 1) Low Sensitivity 2) Moderate Sensitivity 3) Very </a:t>
            </a:r>
            <a:r>
              <a:rPr lang="en-CA" baseline="0" dirty="0" err="1" smtClean="0"/>
              <a:t>Sensitiive</a:t>
            </a:r>
            <a:r>
              <a:rPr lang="en-CA" baseline="0" dirty="0" smtClean="0"/>
              <a:t> and 4) Special </a:t>
            </a:r>
            <a:r>
              <a:rPr lang="en-CA" baseline="0" dirty="0" err="1" smtClean="0"/>
              <a:t>Considertions</a:t>
            </a:r>
            <a:r>
              <a:rPr lang="en-CA" baseline="0" dirty="0" smtClean="0"/>
              <a:t> (usually due the presence of species or habitats at risk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Just because a stream falls into a moderate or very sensitive range does not automatically mean that an application will be denied, it does suggest that the application could;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 smtClean="0"/>
              <a:t>receive additional scrutiny and have risk management measures applied in the form of terms and conditions; or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 smtClean="0"/>
              <a:t>In the event that risks cannot be reliably managed, the application could be denied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The EFN policy provides potential risk management measures for the different applications that fall within the different sensitivity levels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16C3-98F2-460B-BFA7-A6BEB9597B8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30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16C3-98F2-460B-BFA7-A6BEB9597B8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84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A" b="1" dirty="0" smtClean="0"/>
              <a:t>Important to make the distinction between residual and natural discharge </a:t>
            </a:r>
            <a:r>
              <a:rPr lang="en-CA" dirty="0" smtClean="0"/>
              <a:t>(natural discharge is what would be available</a:t>
            </a:r>
            <a:r>
              <a:rPr lang="en-CA" baseline="0" dirty="0" smtClean="0"/>
              <a:t> if no water was being used).  Assumption: aquatic ecosystem in a particular stream has become adapted to the conditions present in a location</a:t>
            </a:r>
          </a:p>
          <a:p>
            <a:pPr marL="228600" indent="-228600">
              <a:buAutoNum type="arabicPeriod" startAt="2"/>
            </a:pPr>
            <a:r>
              <a:rPr lang="en-CA" b="1" baseline="0" dirty="0" smtClean="0"/>
              <a:t>How much water has been licensed </a:t>
            </a:r>
            <a:r>
              <a:rPr lang="en-CA" baseline="0" dirty="0" smtClean="0"/>
              <a:t>– primarily concerned with a consumptive licenses, this information is publicly available through water license searches.  </a:t>
            </a:r>
          </a:p>
          <a:p>
            <a:pPr marL="228600" indent="-228600">
              <a:buAutoNum type="arabicPeriod" startAt="2"/>
            </a:pPr>
            <a:r>
              <a:rPr lang="en-CA" b="1" baseline="0" dirty="0" smtClean="0"/>
              <a:t>How much water is being consumed </a:t>
            </a:r>
            <a:r>
              <a:rPr lang="en-CA" baseline="0" dirty="0" smtClean="0"/>
              <a:t>– evaluates consumption on a weekly or monthly basis, represents an estimate of the amount of water this is actually being used throughout the year </a:t>
            </a:r>
            <a:r>
              <a:rPr lang="en-CA" b="1" i="1" baseline="0" dirty="0" smtClean="0"/>
              <a:t>and</a:t>
            </a:r>
            <a:r>
              <a:rPr lang="en-CA" baseline="0" dirty="0" smtClean="0"/>
              <a:t> potentially could be used if everyone turned on their pumps at the same time.  Again this mainly focussed on consumptive licenses that are not back by storage.  </a:t>
            </a:r>
          </a:p>
          <a:p>
            <a:pPr marL="228600" indent="-228600">
              <a:buAutoNum type="arabicPeriod" startAt="2"/>
            </a:pPr>
            <a:r>
              <a:rPr lang="en-CA" b="1" dirty="0" smtClean="0"/>
              <a:t>How much water does the aquatic ecosystem require </a:t>
            </a:r>
            <a:r>
              <a:rPr lang="en-CA" dirty="0" smtClean="0"/>
              <a:t>– In most situations we apply generic flow targets that are published to protect fish in the streams.</a:t>
            </a:r>
            <a:r>
              <a:rPr lang="en-CA" baseline="0" dirty="0" smtClean="0"/>
              <a:t>  These thresholds are presented in the form of a percentage of Mena Annual Discharge (</a:t>
            </a:r>
            <a:r>
              <a:rPr lang="en-CA" baseline="0" dirty="0" err="1" smtClean="0"/>
              <a:t>eg</a:t>
            </a:r>
            <a:r>
              <a:rPr lang="en-CA" baseline="0" dirty="0" smtClean="0"/>
              <a:t>. Juvenile fish in the summer require 20% of the Mean Annual Discharge).  There are circumstances where these flow targets may not be appropriate – in these situations WO may ask for additional information or carry out a detailed assessment.  </a:t>
            </a:r>
          </a:p>
          <a:p>
            <a:pPr marL="228600" indent="-228600">
              <a:buAutoNum type="arabicPeriod" startAt="2"/>
            </a:pPr>
            <a:endParaRPr lang="en-CA" baseline="0" dirty="0" smtClean="0"/>
          </a:p>
          <a:p>
            <a:pPr marL="0" indent="0">
              <a:buNone/>
            </a:pPr>
            <a:r>
              <a:rPr lang="en-CA" baseline="0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16C3-98F2-460B-BFA7-A6BEB9597B8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84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B49-15D0-4E87-A83B-F5117B35CF1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8229600" cy="4297363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AFB70-B557-4D7B-9885-F913BD66413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06A44-7C73-4AA1-9714-8D556420856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90E44-AD6B-4ABB-86F6-7256C414764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93C0A-FE4A-4495-A920-AB5C92A874F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A5548-DC89-4988-8787-E2A72C1F860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A13CE-83B0-45AF-8E77-D244E340DCC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CA2F2-D0E2-41D3-86FB-216D8F2C80C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90AA0-1223-4665-AFFC-0139DCAAF47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6C93-6223-41E9-801F-71823497A68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haredServices_PowerPoint_LtBkg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0955BB49-15D0-4E87-A83B-F5117B35CF11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908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"/>
            <a:ext cx="9144000" cy="10858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06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306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306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06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Whitehouse@gov.bc.ca" TargetMode="External"/><Relationship Id="rId2" Type="http://schemas.openxmlformats.org/officeDocument/2006/relationships/hyperlink" Target="mailto:Nicole.Pyett@gov.bc.c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chael.Epp@gov.bc.c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ntcounterbc.gov.bc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1" b="75882"/>
          <a:stretch/>
        </p:blipFill>
        <p:spPr bwMode="auto">
          <a:xfrm>
            <a:off x="-5202" y="1052736"/>
            <a:ext cx="9144000" cy="5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33400" y="1846565"/>
            <a:ext cx="8071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u="sng" dirty="0" smtClean="0">
                <a:solidFill>
                  <a:srgbClr val="0A2972"/>
                </a:solidFill>
                <a:latin typeface="Candara" panose="020E0502030303020204" pitchFamily="34" charset="0"/>
              </a:rPr>
              <a:t>2017 BCGWA Regional Meeting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5879594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CA"/>
            </a:defPPr>
            <a:lvl1pPr>
              <a:spcBef>
                <a:spcPct val="50000"/>
              </a:spcBef>
              <a:defRPr sz="1800" b="0">
                <a:solidFill>
                  <a:srgbClr val="0A2972"/>
                </a:solidFill>
              </a:defRPr>
            </a:lvl1pPr>
          </a:lstStyle>
          <a:p>
            <a:pPr algn="l"/>
            <a:r>
              <a:rPr lang="en-CA" sz="2000" b="1" dirty="0" smtClean="0">
                <a:latin typeface="Candara" panose="020E0502030303020204" pitchFamily="34" charset="0"/>
              </a:rPr>
              <a:t>         </a:t>
            </a:r>
            <a:r>
              <a:rPr lang="en-CA" sz="2000" b="1" dirty="0" smtClean="0">
                <a:latin typeface="+mj-lt"/>
              </a:rPr>
              <a:t>Nicole Pyett 	         Ryan </a:t>
            </a:r>
            <a:r>
              <a:rPr lang="en-CA" sz="2000" b="1" dirty="0">
                <a:latin typeface="+mj-lt"/>
              </a:rPr>
              <a:t>Whitehouse </a:t>
            </a:r>
            <a:r>
              <a:rPr lang="en-CA" sz="2000" b="1" dirty="0" smtClean="0">
                <a:latin typeface="+mj-lt"/>
              </a:rPr>
              <a:t>	       Michael Epp</a:t>
            </a:r>
          </a:p>
          <a:p>
            <a:pPr algn="l"/>
            <a:r>
              <a:rPr lang="en-CA" sz="2000" b="1" dirty="0">
                <a:latin typeface="Arial Narrow" panose="020B0606020202030204" pitchFamily="34" charset="0"/>
              </a:rPr>
              <a:t>Regional Hydrogeologist </a:t>
            </a:r>
            <a:r>
              <a:rPr lang="en-CA" sz="2000" b="1" dirty="0" smtClean="0">
                <a:latin typeface="Candara" panose="020E0502030303020204" pitchFamily="34" charset="0"/>
              </a:rPr>
              <a:t>	               </a:t>
            </a:r>
            <a:r>
              <a:rPr lang="en-CA" sz="2000" b="1" dirty="0" smtClean="0">
                <a:latin typeface="Arial Narrow" panose="020B0606020202030204" pitchFamily="34" charset="0"/>
              </a:rPr>
              <a:t>Aquatic </a:t>
            </a:r>
            <a:r>
              <a:rPr lang="en-CA" sz="2000" b="1" dirty="0">
                <a:latin typeface="Arial Narrow" panose="020B0606020202030204" pitchFamily="34" charset="0"/>
              </a:rPr>
              <a:t>Ecologist	</a:t>
            </a:r>
            <a:r>
              <a:rPr lang="en-CA" sz="2000" b="1" dirty="0" smtClean="0">
                <a:latin typeface="Arial Narrow" panose="020B0606020202030204" pitchFamily="34" charset="0"/>
              </a:rPr>
              <a:t>              Water </a:t>
            </a:r>
            <a:r>
              <a:rPr lang="en-CA" sz="2000" b="1" dirty="0">
                <a:latin typeface="Arial Narrow" panose="020B0606020202030204" pitchFamily="34" charset="0"/>
              </a:rPr>
              <a:t>Stewardship Officer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72480" y="2924944"/>
            <a:ext cx="80710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dirty="0" smtClean="0">
                <a:solidFill>
                  <a:srgbClr val="0A2972"/>
                </a:solidFill>
                <a:latin typeface="Candara" panose="020E0502030303020204" pitchFamily="34" charset="0"/>
              </a:rPr>
              <a:t>Hydraulic </a:t>
            </a:r>
            <a:r>
              <a:rPr lang="en-CA" sz="2800" dirty="0">
                <a:solidFill>
                  <a:srgbClr val="0A2972"/>
                </a:solidFill>
                <a:latin typeface="Candara" panose="020E0502030303020204" pitchFamily="34" charset="0"/>
              </a:rPr>
              <a:t>Connection </a:t>
            </a:r>
          </a:p>
          <a:p>
            <a:pPr>
              <a:spcBef>
                <a:spcPct val="50000"/>
              </a:spcBef>
            </a:pPr>
            <a:r>
              <a:rPr lang="en-CA" sz="2800" dirty="0">
                <a:solidFill>
                  <a:srgbClr val="0A2972"/>
                </a:solidFill>
                <a:latin typeface="Candara" panose="020E0502030303020204" pitchFamily="34" charset="0"/>
              </a:rPr>
              <a:t>and </a:t>
            </a:r>
          </a:p>
          <a:p>
            <a:pPr>
              <a:spcBef>
                <a:spcPct val="50000"/>
              </a:spcBef>
            </a:pPr>
            <a:r>
              <a:rPr lang="en-CA" sz="2800" dirty="0">
                <a:solidFill>
                  <a:srgbClr val="0A2972"/>
                </a:solidFill>
                <a:latin typeface="Candara" panose="020E0502030303020204" pitchFamily="34" charset="0"/>
              </a:rPr>
              <a:t>Environmental Flow Needs (EFNs)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5805264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smtClean="0">
              <a:ln>
                <a:noFill/>
              </a:ln>
              <a:solidFill>
                <a:srgbClr val="00306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50869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CA" sz="1800" b="0" dirty="0" smtClean="0">
                <a:solidFill>
                  <a:srgbClr val="0A2972"/>
                </a:solidFill>
                <a:latin typeface="Candara" panose="020E0502030303020204" pitchFamily="34" charset="0"/>
              </a:rPr>
              <a:t>October 20, 2017</a:t>
            </a:r>
          </a:p>
          <a:p>
            <a:pPr>
              <a:spcBef>
                <a:spcPts val="0"/>
              </a:spcBef>
            </a:pPr>
            <a:r>
              <a:rPr lang="en-CA" sz="1800" b="0" dirty="0" smtClean="0">
                <a:solidFill>
                  <a:srgbClr val="0A2972"/>
                </a:solidFill>
                <a:latin typeface="Candara" panose="020E0502030303020204" pitchFamily="34" charset="0"/>
              </a:rPr>
              <a:t>Vernon, BC</a:t>
            </a:r>
            <a:endParaRPr lang="en-CA" sz="1800" b="0" dirty="0">
              <a:solidFill>
                <a:srgbClr val="0A297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650" y="1473453"/>
            <a:ext cx="84249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u="sng" dirty="0" smtClean="0">
                <a:solidFill>
                  <a:prstClr val="black"/>
                </a:solidFill>
                <a:latin typeface="Calibri"/>
                <a:cs typeface="+mn-cs"/>
              </a:rPr>
              <a:t>ENVIRONMENTAL FLOW NEEDS (Policy)</a:t>
            </a:r>
            <a:endParaRPr lang="en-CA" b="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204864"/>
            <a:ext cx="5688632" cy="429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Hydraulic Connectivity | Licensing Application 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Environmental Flow Needs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Summary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Hydraulic Connectivity | Licensing Application 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Environmental Flow Needs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Summary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141"/>
          <a:stretch/>
        </p:blipFill>
        <p:spPr bwMode="auto">
          <a:xfrm>
            <a:off x="3084" y="1556792"/>
            <a:ext cx="7377228" cy="359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" y="5175327"/>
            <a:ext cx="6048672" cy="171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4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650" y="1473453"/>
            <a:ext cx="84249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u="sng" dirty="0" smtClean="0">
                <a:solidFill>
                  <a:prstClr val="black"/>
                </a:solidFill>
                <a:latin typeface="Calibri"/>
                <a:cs typeface="+mn-cs"/>
              </a:rPr>
              <a:t>ENVIRONMENTAL FLOW NEEDS (“Considering EFNS”)</a:t>
            </a:r>
            <a:endParaRPr lang="en-CA" b="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CA" b="0" dirty="0" smtClean="0">
                <a:solidFill>
                  <a:prstClr val="black"/>
                </a:solidFill>
                <a:latin typeface="Calibri"/>
                <a:cs typeface="+mn-cs"/>
              </a:rPr>
              <a:t>During an assessment of Environmental Flow Needs we attempt to answer 4 main questions</a:t>
            </a:r>
          </a:p>
          <a:p>
            <a:pPr marL="457200" indent="-4572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b="0" dirty="0" smtClean="0">
                <a:solidFill>
                  <a:prstClr val="black"/>
                </a:solidFill>
                <a:latin typeface="Calibri"/>
                <a:cs typeface="+mn-cs"/>
              </a:rPr>
              <a:t>How much water is in the system naturally </a:t>
            </a:r>
          </a:p>
          <a:p>
            <a:pPr marL="457200" indent="-4572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b="0" dirty="0" smtClean="0">
                <a:solidFill>
                  <a:prstClr val="black"/>
                </a:solidFill>
                <a:latin typeface="Calibri"/>
                <a:cs typeface="+mn-cs"/>
              </a:rPr>
              <a:t>How much water has been licensed </a:t>
            </a:r>
          </a:p>
          <a:p>
            <a:pPr marL="457200" indent="-4572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b="0" dirty="0" smtClean="0">
                <a:solidFill>
                  <a:prstClr val="black"/>
                </a:solidFill>
                <a:latin typeface="Calibri"/>
                <a:cs typeface="+mn-cs"/>
              </a:rPr>
              <a:t>How much water is being consumed </a:t>
            </a:r>
          </a:p>
          <a:p>
            <a:pPr marL="457200" indent="-4572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b="0" dirty="0" smtClean="0">
                <a:solidFill>
                  <a:prstClr val="black"/>
                </a:solidFill>
                <a:latin typeface="Calibri"/>
                <a:cs typeface="+mn-cs"/>
              </a:rPr>
              <a:t>How much water does the aquatic ecosystem require 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CA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Hydraulic Connectivity | Licensing Application 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Environmental Flow Needs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Summary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Hydraulic Connectivity | Licensing Application | Environmental Flow Needs 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Summary</a:t>
            </a:r>
            <a:endParaRPr lang="en-CA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650" y="1473453"/>
            <a:ext cx="8424936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u="sng" dirty="0" smtClean="0">
                <a:solidFill>
                  <a:prstClr val="black"/>
                </a:solidFill>
                <a:latin typeface="Calibri"/>
                <a:cs typeface="+mn-cs"/>
              </a:rPr>
              <a:t>SUMMARY</a:t>
            </a:r>
            <a:endParaRPr lang="en-CA" b="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</a:rPr>
              <a:t>Hydraulic connectivity considers the timing and magnitude of the impact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</a:rPr>
              <a:t>The decision </a:t>
            </a:r>
            <a:r>
              <a:rPr lang="en-CA" sz="2000" b="0" dirty="0">
                <a:solidFill>
                  <a:prstClr val="black"/>
                </a:solidFill>
                <a:latin typeface="Calibri"/>
              </a:rPr>
              <a:t>maker must consider the </a:t>
            </a:r>
            <a:r>
              <a:rPr lang="en-CA" sz="2000" b="0" dirty="0" smtClean="0">
                <a:solidFill>
                  <a:prstClr val="black"/>
                </a:solidFill>
                <a:latin typeface="Calibri"/>
              </a:rPr>
              <a:t>EFN of </a:t>
            </a:r>
            <a:r>
              <a:rPr lang="en-CA" sz="2000" b="0" dirty="0">
                <a:solidFill>
                  <a:prstClr val="black"/>
                </a:solidFill>
                <a:latin typeface="Calibri"/>
              </a:rPr>
              <a:t>a stream or an aquifer that is reasonably likely to be hydraulically connected when making a decision on an </a:t>
            </a:r>
            <a:r>
              <a:rPr lang="en-CA" sz="2000" b="0" dirty="0" smtClean="0">
                <a:solidFill>
                  <a:prstClr val="black"/>
                </a:solidFill>
                <a:latin typeface="Calibri"/>
              </a:rPr>
              <a:t>application.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</a:rPr>
              <a:t>Guidance documents:</a:t>
            </a:r>
          </a:p>
          <a:p>
            <a:pPr marL="742950" lvl="1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</a:rPr>
              <a:t>Water </a:t>
            </a:r>
            <a:r>
              <a:rPr lang="en-CA" sz="2000" b="0" dirty="0">
                <a:solidFill>
                  <a:prstClr val="black"/>
                </a:solidFill>
                <a:latin typeface="Calibri"/>
              </a:rPr>
              <a:t>Science Series: </a:t>
            </a:r>
            <a:r>
              <a:rPr lang="en-CA" sz="2000" b="0" i="1" dirty="0">
                <a:solidFill>
                  <a:prstClr val="black"/>
                </a:solidFill>
                <a:latin typeface="Calibri"/>
              </a:rPr>
              <a:t>Determining the Likelihood of Hydraulic Connection</a:t>
            </a:r>
          </a:p>
          <a:p>
            <a:pPr marL="742950" lvl="1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</a:rPr>
              <a:t>Water Science Series: </a:t>
            </a:r>
            <a:r>
              <a:rPr lang="en-CA" sz="2000" b="0" i="1" dirty="0" smtClean="0">
                <a:solidFill>
                  <a:prstClr val="black"/>
                </a:solidFill>
                <a:latin typeface="Calibri"/>
              </a:rPr>
              <a:t>Technical </a:t>
            </a:r>
            <a:r>
              <a:rPr lang="en-CA" sz="2000" b="0" i="1" dirty="0">
                <a:solidFill>
                  <a:prstClr val="black"/>
                </a:solidFill>
                <a:latin typeface="Calibri"/>
              </a:rPr>
              <a:t>Assessment Requirements in Support of an Application for Groundwater Use in British </a:t>
            </a:r>
            <a:r>
              <a:rPr lang="en-CA" sz="2000" b="0" i="1" dirty="0" smtClean="0">
                <a:solidFill>
                  <a:prstClr val="black"/>
                </a:solidFill>
                <a:latin typeface="Calibri"/>
              </a:rPr>
              <a:t>Columbia</a:t>
            </a:r>
            <a:endParaRPr lang="en-CA" sz="2000" b="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8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Hydraulic Connectivity | Licensing Application | Environmental Flow Needs 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Summary</a:t>
            </a:r>
            <a:endParaRPr lang="en-CA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343132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CA"/>
            </a:defPPr>
            <a:lvl1pPr>
              <a:spcBef>
                <a:spcPct val="50000"/>
              </a:spcBef>
              <a:defRPr sz="1800" b="0">
                <a:solidFill>
                  <a:srgbClr val="0A2972"/>
                </a:solidFill>
              </a:defRPr>
            </a:lvl1pPr>
          </a:lstStyle>
          <a:p>
            <a:pPr algn="l"/>
            <a:r>
              <a:rPr lang="en-CA" sz="2000" b="1" dirty="0" smtClean="0">
                <a:latin typeface="Candara" panose="020E0502030303020204" pitchFamily="34" charset="0"/>
              </a:rPr>
              <a:t>         </a:t>
            </a:r>
            <a:r>
              <a:rPr lang="en-CA" sz="2000" b="1" dirty="0" smtClean="0">
                <a:latin typeface="+mj-lt"/>
              </a:rPr>
              <a:t>Nicole Pyett 	         Ryan </a:t>
            </a:r>
            <a:r>
              <a:rPr lang="en-CA" sz="2000" b="1" dirty="0">
                <a:latin typeface="+mj-lt"/>
              </a:rPr>
              <a:t>Whitehouse </a:t>
            </a:r>
            <a:r>
              <a:rPr lang="en-CA" sz="2000" b="1" dirty="0" smtClean="0">
                <a:latin typeface="+mj-lt"/>
              </a:rPr>
              <a:t>	       Michael Epp</a:t>
            </a:r>
          </a:p>
          <a:p>
            <a:pPr algn="l"/>
            <a:r>
              <a:rPr lang="en-CA" sz="2000" b="1" dirty="0">
                <a:latin typeface="Arial Narrow" panose="020B0606020202030204" pitchFamily="34" charset="0"/>
              </a:rPr>
              <a:t>Regional Hydrogeologist </a:t>
            </a:r>
            <a:r>
              <a:rPr lang="en-CA" sz="2000" b="1" dirty="0" smtClean="0">
                <a:latin typeface="Candara" panose="020E0502030303020204" pitchFamily="34" charset="0"/>
              </a:rPr>
              <a:t>	</a:t>
            </a:r>
            <a:r>
              <a:rPr lang="en-CA" sz="2000" b="1" dirty="0" smtClean="0">
                <a:latin typeface="Candara" panose="020E0502030303020204" pitchFamily="34" charset="0"/>
              </a:rPr>
              <a:t>               </a:t>
            </a:r>
            <a:r>
              <a:rPr lang="en-CA" sz="2000" b="1" dirty="0" smtClean="0">
                <a:latin typeface="Arial Narrow" panose="020B0606020202030204" pitchFamily="34" charset="0"/>
              </a:rPr>
              <a:t>Aquatic </a:t>
            </a:r>
            <a:r>
              <a:rPr lang="en-CA" sz="2000" b="1" dirty="0">
                <a:latin typeface="Arial Narrow" panose="020B0606020202030204" pitchFamily="34" charset="0"/>
              </a:rPr>
              <a:t>Ecologist	</a:t>
            </a:r>
            <a:r>
              <a:rPr lang="en-CA" sz="2000" b="1" dirty="0" smtClean="0">
                <a:latin typeface="Arial Narrow" panose="020B0606020202030204" pitchFamily="34" charset="0"/>
              </a:rPr>
              <a:t>              Water </a:t>
            </a:r>
            <a:r>
              <a:rPr lang="en-CA" sz="2000" b="1" dirty="0">
                <a:latin typeface="Arial Narrow" panose="020B0606020202030204" pitchFamily="34" charset="0"/>
              </a:rPr>
              <a:t>Stewardship </a:t>
            </a:r>
            <a:r>
              <a:rPr lang="en-CA" sz="2000" b="1" dirty="0" smtClean="0">
                <a:latin typeface="Arial Narrow" panose="020B0606020202030204" pitchFamily="34" charset="0"/>
              </a:rPr>
              <a:t>Officer</a:t>
            </a:r>
          </a:p>
          <a:p>
            <a:pPr algn="l"/>
            <a:r>
              <a:rPr lang="en-CA" sz="2000" b="1" dirty="0" smtClean="0">
                <a:latin typeface="Arial Narrow" panose="020B0606020202030204" pitchFamily="34" charset="0"/>
                <a:hlinkClick r:id="rId2"/>
              </a:rPr>
              <a:t>  Nicole.Pyett@gov.bc.ca</a:t>
            </a:r>
            <a:r>
              <a:rPr lang="en-CA" sz="2000" b="1" dirty="0" smtClean="0">
                <a:latin typeface="Arial Narrow" panose="020B0606020202030204" pitchFamily="34" charset="0"/>
              </a:rPr>
              <a:t>           </a:t>
            </a:r>
            <a:r>
              <a:rPr lang="en-CA" sz="2000" b="1" dirty="0" smtClean="0">
                <a:latin typeface="Arial Narrow" panose="020B0606020202030204" pitchFamily="34" charset="0"/>
                <a:hlinkClick r:id="rId3"/>
              </a:rPr>
              <a:t>Ryan.Whitehouse@gov.bc.ca</a:t>
            </a:r>
            <a:r>
              <a:rPr lang="en-CA" sz="2000" b="1" dirty="0" smtClean="0">
                <a:latin typeface="Arial Narrow" panose="020B0606020202030204" pitchFamily="34" charset="0"/>
              </a:rPr>
              <a:t>        </a:t>
            </a:r>
            <a:r>
              <a:rPr lang="en-CA" sz="2000" b="1" dirty="0" smtClean="0">
                <a:latin typeface="Arial Narrow" panose="020B0606020202030204" pitchFamily="34" charset="0"/>
                <a:hlinkClick r:id="rId4"/>
              </a:rPr>
              <a:t>Michael.Epp@gov.bc.ca</a:t>
            </a:r>
            <a:r>
              <a:rPr lang="en-CA" sz="2000" b="1" dirty="0" smtClean="0">
                <a:latin typeface="Arial Narrow" panose="020B0606020202030204" pitchFamily="34" charset="0"/>
              </a:rPr>
              <a:t> </a:t>
            </a:r>
            <a:endParaRPr lang="en-CA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haredServices_PowerPoint_BC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181600" cy="4410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333217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 smtClean="0"/>
              <a:t>QUESTIONS?</a:t>
            </a:r>
            <a:endParaRPr lang="en-CA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650" y="1473453"/>
            <a:ext cx="842493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u="sng" dirty="0" smtClean="0">
                <a:solidFill>
                  <a:prstClr val="black"/>
                </a:solidFill>
                <a:latin typeface="Calibri"/>
                <a:cs typeface="+mn-cs"/>
              </a:rPr>
              <a:t>OUTLINE:</a:t>
            </a:r>
            <a:endParaRPr lang="en-CA" b="0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Hydraulic connectivity 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Water Science Series: </a:t>
            </a:r>
            <a:r>
              <a:rPr lang="en-CA" sz="2000" b="0" i="1" dirty="0" smtClean="0">
                <a:solidFill>
                  <a:prstClr val="black"/>
                </a:solidFill>
                <a:latin typeface="Calibri"/>
                <a:cs typeface="+mn-cs"/>
              </a:rPr>
              <a:t>Determining the Likelihood of Hydraulic Connection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Hydraulic connection in the Okanagan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Licensing application process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Water license reviews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Consideration of hydraulic connectivity/EFNs in a water license review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Environmental flow needs (EFNs)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Assessment of EFNs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Types of advice for Statutory Decision Makers (SDMs)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Summary and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Outline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Hydraulic Connectivity | Licensing Application | Environmental Flow Needs | Summary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5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9" y="4725144"/>
            <a:ext cx="7802473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650" y="1628800"/>
            <a:ext cx="84249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1800" b="0" dirty="0" smtClean="0"/>
              <a:t>“</a:t>
            </a:r>
            <a:r>
              <a:rPr lang="en-CA" sz="1800" i="1" u="sng" dirty="0"/>
              <a:t>Hydraulic connection</a:t>
            </a:r>
            <a:r>
              <a:rPr lang="en-CA" sz="1800" b="0" dirty="0"/>
              <a:t>”, for the purpose of water allocation and use, means the reasonable likelihood that pumping of groundwater from a well will eventually result in a change in the flow of a stream or spring or change in the level of a lake, pond, wetland that overlies or borders the aquifer, </a:t>
            </a:r>
            <a:r>
              <a:rPr lang="en-CA" sz="1800" u="sng" dirty="0"/>
              <a:t>over a time period and to an extent </a:t>
            </a:r>
            <a:r>
              <a:rPr lang="en-CA" sz="1800" b="0" dirty="0"/>
              <a:t>that the decision maker must take into account in considering the </a:t>
            </a:r>
            <a:r>
              <a:rPr lang="en-CA" sz="1800" u="sng" dirty="0"/>
              <a:t>environmental flow needs</a:t>
            </a:r>
            <a:r>
              <a:rPr lang="en-CA" sz="1800" b="0" dirty="0"/>
              <a:t> of the stream or whether the </a:t>
            </a:r>
            <a:r>
              <a:rPr lang="en-CA" sz="1800" u="sng" dirty="0"/>
              <a:t>rights of other authorized users </a:t>
            </a:r>
            <a:r>
              <a:rPr lang="en-CA" sz="1800" b="0" dirty="0"/>
              <a:t>on the stream are likely to be detrimentally </a:t>
            </a:r>
            <a:r>
              <a:rPr lang="en-CA" sz="1800" b="0" dirty="0" smtClean="0"/>
              <a:t>affected.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Hydraulic Connectivity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Licensing Application | Environmental Flow Needs | Summary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661883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0" dirty="0" smtClean="0"/>
              <a:t>Barlow and </a:t>
            </a:r>
            <a:r>
              <a:rPr lang="en-CA" sz="1600" b="0" dirty="0" err="1" smtClean="0"/>
              <a:t>Leake</a:t>
            </a:r>
            <a:r>
              <a:rPr lang="en-CA" sz="1600" b="0" dirty="0" smtClean="0"/>
              <a:t>, 2012</a:t>
            </a:r>
            <a:endParaRPr lang="en-CA" sz="1600" b="0" dirty="0"/>
          </a:p>
        </p:txBody>
      </p:sp>
    </p:spTree>
    <p:extLst>
      <p:ext uri="{BB962C8B-B14F-4D97-AF65-F5344CB8AC3E}">
        <p14:creationId xmlns:p14="http://schemas.microsoft.com/office/powerpoint/2010/main" val="18116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774557"/>
            <a:ext cx="400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u="sng" dirty="0" smtClean="0">
                <a:solidFill>
                  <a:prstClr val="black"/>
                </a:solidFill>
                <a:latin typeface="Calibri"/>
                <a:cs typeface="+mn-cs"/>
              </a:rPr>
              <a:t>HYDRAULIC </a:t>
            </a:r>
            <a:r>
              <a:rPr lang="en-CA" u="sng" dirty="0" smtClean="0">
                <a:solidFill>
                  <a:prstClr val="black"/>
                </a:solidFill>
                <a:latin typeface="Calibri"/>
                <a:cs typeface="+mn-cs"/>
              </a:rPr>
              <a:t>CONNECTIVITY</a:t>
            </a:r>
            <a:endParaRPr lang="en-CA" u="sng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Hydraulic Connectivity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Licensing Application | Environmental Flow Needs | Summary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r="50772" b="46696"/>
          <a:stretch/>
        </p:blipFill>
        <p:spPr bwMode="auto">
          <a:xfrm>
            <a:off x="353650" y="3071461"/>
            <a:ext cx="4386286" cy="172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62" y="1551607"/>
            <a:ext cx="4191438" cy="533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46415"/>
          <a:stretch/>
        </p:blipFill>
        <p:spPr bwMode="auto">
          <a:xfrm>
            <a:off x="353650" y="5006554"/>
            <a:ext cx="4362366" cy="173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4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Hydraulic Connectivity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Licensing Application | Environmental Flow Needs | Summary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4036"/>
            <a:ext cx="4029734" cy="529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4582"/>
            <a:ext cx="4077773" cy="529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4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94076"/>
            <a:ext cx="8892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u="sng" dirty="0" smtClean="0">
                <a:solidFill>
                  <a:prstClr val="black"/>
                </a:solidFill>
                <a:latin typeface="Calibri"/>
                <a:cs typeface="+mn-cs"/>
              </a:rPr>
              <a:t>LICENSING APPLICATION PROCESS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Water licence applications are submitted through virtual FrontCounter BC (</a:t>
            </a: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www.frontcounterbc.gov.bc.ca</a:t>
            </a: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Applicants specify whether the application is for existing use or new use (before or after February 29, </a:t>
            </a: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2016).</a:t>
            </a:r>
            <a:endParaRPr lang="en-CA" sz="2000" b="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Application is first reviewed by FCBC staff, who may contact applicant to provide additional information/clarification. 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FCBC then forwards application to FLNR water staff for review.  Water staff may get assistance from Regional Hydrologists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cs typeface="+mn-cs"/>
              </a:rPr>
              <a:t>Technical documents are submitted to decision maker</a:t>
            </a:r>
            <a:endParaRPr lang="en-CA" sz="2000" b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CA" b="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Hydraulic Connectivity 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Licensing Application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Environmental Flow Needs | Summary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7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650" y="1473453"/>
            <a:ext cx="84249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u="sng" dirty="0" smtClean="0">
                <a:solidFill>
                  <a:prstClr val="black"/>
                </a:solidFill>
                <a:latin typeface="Calibri"/>
                <a:cs typeface="+mn-cs"/>
              </a:rPr>
              <a:t>LICENSING APPLICATION CONSIDERATIONS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Hydraulic Connectivity 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Licensing Application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Environmental Flow Needs | Summary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975" y="2114742"/>
            <a:ext cx="8178790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prstClr val="black"/>
                </a:solidFill>
                <a:latin typeface="Calibri"/>
                <a:cs typeface="+mn-cs"/>
              </a:rPr>
              <a:t>Environmental Flow Needs (EFN)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prstClr val="black"/>
                </a:solidFill>
                <a:latin typeface="Calibri"/>
              </a:rPr>
              <a:t>Consultation with First </a:t>
            </a:r>
            <a:r>
              <a:rPr lang="en-CA" b="0" dirty="0" smtClean="0">
                <a:solidFill>
                  <a:prstClr val="black"/>
                </a:solidFill>
                <a:latin typeface="Calibri"/>
              </a:rPr>
              <a:t>Nations</a:t>
            </a:r>
            <a:endParaRPr lang="en-CA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prstClr val="black"/>
                </a:solidFill>
                <a:latin typeface="Calibri"/>
              </a:rPr>
              <a:t>Licensees on same source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prstClr val="black"/>
                </a:solidFill>
                <a:latin typeface="Calibri"/>
              </a:rPr>
              <a:t>Licensees on hydraulically connected or downstream 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prstClr val="black"/>
                </a:solidFill>
                <a:latin typeface="Calibri"/>
              </a:rPr>
              <a:t>Existing restrictions and reserves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prstClr val="black"/>
                </a:solidFill>
                <a:latin typeface="Calibri"/>
              </a:rPr>
              <a:t>Land owners impacted by works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prstClr val="black"/>
                </a:solidFill>
                <a:latin typeface="Calibri"/>
              </a:rPr>
              <a:t>Referrals to local governments,  other agencies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prstClr val="black"/>
                </a:solidFill>
                <a:latin typeface="Calibri"/>
              </a:rPr>
              <a:t>Priority date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b="0" smtClean="0">
                <a:solidFill>
                  <a:prstClr val="black"/>
                </a:solidFill>
                <a:latin typeface="Calibri"/>
              </a:rPr>
              <a:t>Purpose </a:t>
            </a:r>
            <a:r>
              <a:rPr lang="en-CA" b="0" dirty="0" smtClean="0">
                <a:solidFill>
                  <a:prstClr val="black"/>
                </a:solidFill>
                <a:latin typeface="Calibri"/>
              </a:rPr>
              <a:t>and volume justification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9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650" y="1473453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u="sng" dirty="0" smtClean="0">
                <a:solidFill>
                  <a:prstClr val="black"/>
                </a:solidFill>
                <a:latin typeface="Calibri"/>
                <a:cs typeface="+mn-cs"/>
              </a:rPr>
              <a:t>CONSIDERING HYDRAULIC CONNECTIVITY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If groundwater pumping from a well has the likelihood of causing streamflow depletion, the decision maker must consider the environmental flow needs of a stream in deciding on an application, except where exemptions are identified in the regulations.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In the case of a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new groundwater user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 where a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technical assessment is required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, assessment of hydraulic connection and determining effects of groundwater demand on affected streams will be completed by a professional with competency in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hydrogeology (</a:t>
            </a:r>
            <a:r>
              <a:rPr lang="en-CA" sz="1600" b="0" dirty="0" smtClean="0">
                <a:solidFill>
                  <a:prstClr val="black"/>
                </a:solidFill>
                <a:latin typeface="Calibri"/>
                <a:cs typeface="+mn-cs"/>
              </a:rPr>
              <a:t>WSS </a:t>
            </a:r>
            <a:r>
              <a:rPr lang="en-CA" sz="1600" b="0" dirty="0">
                <a:solidFill>
                  <a:prstClr val="black"/>
                </a:solidFill>
                <a:latin typeface="Calibri"/>
                <a:cs typeface="+mn-cs"/>
              </a:rPr>
              <a:t>Guidance </a:t>
            </a:r>
            <a:r>
              <a:rPr lang="en-CA" sz="1600" b="0" dirty="0" smtClean="0">
                <a:solidFill>
                  <a:prstClr val="black"/>
                </a:solidFill>
                <a:latin typeface="Calibri"/>
                <a:cs typeface="+mn-cs"/>
              </a:rPr>
              <a:t> 2016-08)</a:t>
            </a:r>
            <a:endParaRPr lang="en-CA" sz="1600" b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Applications for new groundwater use where the is likely hydraulic connection with a stream that has restrictions or is fully recorded would be addressed in the same manner as new surface water applications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Hydraulic Connectivity 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Licensing Application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 | Environmental Flow Needs | Summary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736"/>
            <a:ext cx="9144000" cy="52184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650" y="1473453"/>
            <a:ext cx="842493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u="sng" dirty="0" smtClean="0">
                <a:solidFill>
                  <a:prstClr val="black"/>
                </a:solidFill>
                <a:latin typeface="Calibri"/>
                <a:cs typeface="+mn-cs"/>
              </a:rPr>
              <a:t>ENVIRONMENTAL FLOW NEEDS (Legislation)</a:t>
            </a:r>
            <a:endParaRPr lang="en-CA" b="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CA" b="0" dirty="0" smtClean="0">
                <a:solidFill>
                  <a:prstClr val="black"/>
                </a:solidFill>
                <a:latin typeface="Calibri"/>
                <a:cs typeface="+mn-cs"/>
              </a:rPr>
              <a:t>Definition – “in relation to a stream, means the volume and timing of water flow required for the proper functioning of the aquatic ecosystem” (</a:t>
            </a:r>
            <a:r>
              <a:rPr lang="en-CA" b="0" i="1" dirty="0" smtClean="0">
                <a:solidFill>
                  <a:prstClr val="black"/>
                </a:solidFill>
                <a:latin typeface="Calibri"/>
                <a:cs typeface="+mn-cs"/>
              </a:rPr>
              <a:t>Water Sustainability Act</a:t>
            </a:r>
            <a:r>
              <a:rPr lang="en-CA" b="0" dirty="0" smtClean="0">
                <a:solidFill>
                  <a:prstClr val="black"/>
                </a:solidFill>
                <a:latin typeface="Calibri"/>
                <a:cs typeface="+mn-cs"/>
              </a:rPr>
              <a:t>, Section 1)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CA" sz="1000" b="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CA" b="0" i="1" dirty="0" smtClean="0">
                <a:solidFill>
                  <a:prstClr val="black"/>
                </a:solidFill>
                <a:latin typeface="Calibri"/>
                <a:cs typeface="+mn-cs"/>
              </a:rPr>
              <a:t>Water Sustainability Act </a:t>
            </a:r>
            <a:r>
              <a:rPr lang="en-CA" b="0" dirty="0" smtClean="0">
                <a:solidFill>
                  <a:prstClr val="black"/>
                </a:solidFill>
                <a:latin typeface="Calibri"/>
                <a:cs typeface="+mn-cs"/>
              </a:rPr>
              <a:t>requires that a decision maker must consider the environmental flow needs of a stream or an aquifer that is reasonably likely to be hydraulically connected when making a decision on an application (Section 15)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CA" sz="1000" b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CA" b="0" dirty="0" smtClean="0">
                <a:solidFill>
                  <a:prstClr val="black"/>
                </a:solidFill>
                <a:latin typeface="Calibri"/>
                <a:cs typeface="+mn-cs"/>
              </a:rPr>
              <a:t>Water Sustainability Regulation details when applications </a:t>
            </a:r>
            <a:r>
              <a:rPr lang="en-CA" b="0" i="1" dirty="0" smtClean="0">
                <a:solidFill>
                  <a:prstClr val="black"/>
                </a:solidFill>
                <a:latin typeface="Calibri"/>
                <a:cs typeface="+mn-cs"/>
              </a:rPr>
              <a:t>may</a:t>
            </a:r>
            <a:r>
              <a:rPr lang="en-CA" b="0" dirty="0" smtClean="0">
                <a:solidFill>
                  <a:prstClr val="black"/>
                </a:solidFill>
                <a:latin typeface="Calibri"/>
                <a:cs typeface="+mn-cs"/>
              </a:rPr>
              <a:t> be exempted from the consideration of Environmental Flow needs (Section 16)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520" y="112474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Outline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Hydraulic Connectivity | Licensing Application | </a:t>
            </a:r>
            <a:r>
              <a:rPr lang="en-CA" sz="1800" dirty="0" smtClean="0">
                <a:solidFill>
                  <a:prstClr val="black"/>
                </a:solidFill>
                <a:latin typeface="Calibri"/>
                <a:cs typeface="+mn-cs"/>
              </a:rPr>
              <a:t>Environmental Flow Needs </a:t>
            </a:r>
            <a:r>
              <a:rPr lang="en-CA" sz="1800" b="0" dirty="0" smtClean="0">
                <a:solidFill>
                  <a:prstClr val="black"/>
                </a:solidFill>
                <a:latin typeface="Calibri"/>
                <a:cs typeface="+mn-cs"/>
              </a:rPr>
              <a:t>| Summary</a:t>
            </a:r>
            <a:endParaRPr lang="en-CA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0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nro_powerpoint_1">
  <a:themeElements>
    <a:clrScheme name="Govt PowerPoint Pr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vt PowerPoint Pres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rgbClr val="00306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rgbClr val="00306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vt PowerPoint Pr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flnro_powerpoint_1</Template>
  <TotalTime>2558</TotalTime>
  <Words>1247</Words>
  <Application>Microsoft Office PowerPoint</Application>
  <PresentationFormat>On-screen Show (4:3)</PresentationFormat>
  <Paragraphs>99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flnro_powerpoint_1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smdoniso</dc:creator>
  <cp:lastModifiedBy>Pyett, Nicole FLNR:EX</cp:lastModifiedBy>
  <cp:revision>44</cp:revision>
  <dcterms:created xsi:type="dcterms:W3CDTF">2014-01-14T18:04:41Z</dcterms:created>
  <dcterms:modified xsi:type="dcterms:W3CDTF">2017-10-20T19:28:40Z</dcterms:modified>
</cp:coreProperties>
</file>